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9"/>
  </p:notesMasterIdLst>
  <p:sldIdLst>
    <p:sldId id="256" r:id="rId2"/>
    <p:sldId id="261" r:id="rId3"/>
    <p:sldId id="262" r:id="rId4"/>
    <p:sldId id="281" r:id="rId5"/>
    <p:sldId id="283" r:id="rId6"/>
    <p:sldId id="284" r:id="rId7"/>
    <p:sldId id="282" r:id="rId8"/>
    <p:sldId id="280" r:id="rId9"/>
    <p:sldId id="279" r:id="rId10"/>
    <p:sldId id="278" r:id="rId11"/>
    <p:sldId id="277" r:id="rId12"/>
    <p:sldId id="276" r:id="rId13"/>
    <p:sldId id="275" r:id="rId14"/>
    <p:sldId id="274" r:id="rId15"/>
    <p:sldId id="273" r:id="rId16"/>
    <p:sldId id="272" r:id="rId17"/>
    <p:sldId id="271" r:id="rId18"/>
    <p:sldId id="270" r:id="rId19"/>
    <p:sldId id="269" r:id="rId20"/>
    <p:sldId id="268" r:id="rId21"/>
    <p:sldId id="267" r:id="rId22"/>
    <p:sldId id="266" r:id="rId23"/>
    <p:sldId id="265" r:id="rId24"/>
    <p:sldId id="264" r:id="rId25"/>
    <p:sldId id="263" r:id="rId26"/>
    <p:sldId id="329" r:id="rId27"/>
    <p:sldId id="328" r:id="rId28"/>
    <p:sldId id="327" r:id="rId29"/>
    <p:sldId id="326" r:id="rId30"/>
    <p:sldId id="325" r:id="rId31"/>
    <p:sldId id="324" r:id="rId32"/>
    <p:sldId id="323" r:id="rId33"/>
    <p:sldId id="322" r:id="rId34"/>
    <p:sldId id="321" r:id="rId35"/>
    <p:sldId id="320" r:id="rId36"/>
    <p:sldId id="319" r:id="rId37"/>
    <p:sldId id="318" r:id="rId3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4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82264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1293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7294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4423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6418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0616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6158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858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5554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63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8152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3482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589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99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6462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8377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1776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19470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9214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0187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4260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2913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9240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1553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82980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12514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4650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4252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4687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0278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39138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4722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257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2762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488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127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204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0851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093725" y="1566700"/>
            <a:ext cx="6872700" cy="132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 b="1" dirty="0" smtClean="0">
                <a:solidFill>
                  <a:schemeClr val="lt1"/>
                </a:solidFill>
              </a:rPr>
              <a:t>GESTOR E FISCAL DE CONTRATOS</a:t>
            </a:r>
            <a:endParaRPr sz="37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GESTOR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	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ATRIBUIÇÕES: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Planejamento: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gestor do contrato é responsável por planejar a execução do contrato, estabelecendo metas, prazos e especificações técnicas necessárias para a realização do objeto contratado.</a:t>
            </a:r>
          </a:p>
          <a:p>
            <a:pPr marL="114300" indent="0"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111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GESTOR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ATRIBUIÇÕES: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Acompanhamento da execução: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gestor monitora e supervisiona o andamento do contrato, verificando se as obrigações estão sendo cumpridas de acordo com o estabelecido no contrato.</a:t>
            </a:r>
          </a:p>
          <a:p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65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GESTOR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ATRIBUIÇÕES: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Controle financeiro: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responsabilidade do gestor controlar os aspectos financeiros do contrato, incluindo pagamentos, medições, reajustes de preços e eventuais penalidades por descumprimento contratual.</a:t>
            </a:r>
          </a:p>
          <a:p>
            <a:pPr marL="114300" indent="0"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18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GESTOR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ATRIBUIÇÕES: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Avaliação de desempenho: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gestor avalia o desempenho do contratado, verificando se este está cumprindo os prazos, padrões de qualidade e demais obrigações previstas no contrato.</a:t>
            </a:r>
          </a:p>
          <a:p>
            <a:pPr marL="114300" indent="0"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34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GESTOR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ATRIBUIÇÕES: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Comunicação: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gestor do contrato é o responsável por comunicar e solicitar informações aos fiscais de contrato, fornecedores e demais envolvidos no processo.</a:t>
            </a:r>
          </a:p>
          <a:p>
            <a:pPr marL="114300" indent="0"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86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FISCAL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FISCAL:	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 fiscal do contrato é o servidor público designado para acompanhar a execução do contrato, assegurando que o contratado esteja cumprindo todas as cláusulas e obrigações contratuais.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Requer que o servidor designado apresente um perfil mais técnico, que detenha conhecimento sobre o objeto contratual as peculiaridades da sua execução.</a:t>
            </a:r>
          </a:p>
          <a:p>
            <a:pPr marL="114300" indent="0"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38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FISCAL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ATRIBUIÇÕES:	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- Acompanhamento técnico: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fiscal é responsável por acompanhar de forma técnica a execução do contrato, garantindo que as especificações técnicas sejam atendidas pelo contratado e determinando o que for necessário para a regularização das faltas ou dos defeitos observados.</a:t>
            </a:r>
          </a:p>
          <a:p>
            <a:pPr marL="114300" indent="0"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02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FISCAL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ATRIBUIÇÕES: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Verificação de qualidade: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fiscal verifica se os produtos, serviços ou obras entregues estão conforme os requisitos estabelecidos no contrato, realizando inspeções e testes necessários.</a:t>
            </a:r>
          </a:p>
          <a:p>
            <a:pPr marL="114300" indent="0"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05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FISCAL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ATRIBUIÇÕES: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Emissão de pareceres técnicos: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fiscal pode emitir pareceres técnicos que atestem o cumprimento das obrigações contratuais, comprovando a conformidade dos serviços executados ou identificando eventuais não conformidades.</a:t>
            </a:r>
          </a:p>
          <a:p>
            <a:pPr marL="114300" indent="0"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04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FISCAL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ATRIBUIÇÕES: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Registro de ocorrências: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caso de problemas ou não conformidades, o fiscal registra as ocorrências e notifica o contratado para que sejam adotadas as devidas correções. Havendo situação que requeira decisão ou providência que extrapole sua competência, deverá informar a seu superior imediatamente. </a:t>
            </a:r>
          </a:p>
          <a:p>
            <a:pPr marL="114300" indent="0"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0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+mn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+mn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2400" dirty="0" err="1" smtClean="0">
                <a:latin typeface="+mn-lt"/>
                <a:cs typeface="Times New Roman" panose="02020603050405020304" pitchFamily="18" charset="0"/>
              </a:rPr>
              <a:t>PROFª</a:t>
            </a:r>
            <a:r>
              <a:rPr lang="pt-BR" sz="24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+mn-lt"/>
                <a:cs typeface="Times New Roman" panose="02020603050405020304" pitchFamily="18" charset="0"/>
              </a:rPr>
              <a:t>JULIANA </a:t>
            </a:r>
            <a:r>
              <a:rPr lang="pt-BR" sz="2400" dirty="0" smtClean="0">
                <a:latin typeface="+mn-lt"/>
                <a:cs typeface="Times New Roman" panose="02020603050405020304" pitchFamily="18" charset="0"/>
              </a:rPr>
              <a:t>FIORESE</a:t>
            </a:r>
          </a:p>
          <a:p>
            <a:pPr marL="0" indent="0" algn="ctr">
              <a:buNone/>
            </a:pPr>
            <a:endParaRPr lang="pt-BR" sz="2400" dirty="0">
              <a:latin typeface="+mn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2400" dirty="0">
                <a:latin typeface="+mn-lt"/>
                <a:cs typeface="Times New Roman" panose="02020603050405020304" pitchFamily="18" charset="0"/>
              </a:rPr>
              <a:t>Bacharel em Direito pela PUC-PR, assessora pública na prefeitura de Curitiba há 18 anos, especialista em licitações, contratos e convênios. Analista Master de Licitações. Pregoeira e Presidente da Comissão de Licitações.</a:t>
            </a:r>
            <a:endParaRPr lang="pt-BR" sz="24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711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FISCAL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ATRIBUIÇÕES: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Fiscalização documental: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fiscal do contrato verifica a documentação exigida para comprovar a regularidade do contratado, como certidões, seguros e garantias contratuais.</a:t>
            </a:r>
          </a:p>
          <a:p>
            <a:pPr marL="114300" indent="0"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70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GESTOR E FISCAL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gestor e o fiscal do contrato devem atuar de forma conjunta e complementar para o desempenho do acompanhamento da execução do contrato. É importante que suas obrigações estejam estabelecidas de forma clara, de modo a evitar a sobrecarga de uma das partes ou até mesmo a negligência quanto a alguma rotina essencial.</a:t>
            </a:r>
          </a:p>
          <a:p>
            <a:pPr marL="114300" indent="0"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60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GESTOR E FISCAL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DESIGNAÇÃO: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 gestor e o fiscal de contrato serão designados por meio de portaria publicada no Diário Oficial do Município, conforme  orientação do Tribunal de Contas da União explanada no Acórdão n.º 1094/2013 (TCU. Processo n.º 009.224/2012-2. Relator: Ministro José Jorge. Julgado em 08/05/2013)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35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GESTOR E FISCAL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8º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§ 3º As regras relativas à atuação do agente de contratação e da equipe de apoio, ao funcionamento da comissão de contratação e à atuação de fiscais e gestores de contratos de que trata esta Lei serão estabelecidas em regulamento, e deverá ser prevista a possibilidade de eles contarem com o apoio dos órgãos de assessoramento jurídico e de controle interno para o desempenho das funções essenciais à execução do disposto nesta Lei.</a:t>
            </a:r>
            <a:endParaRPr lang="pt-BR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8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RESPONSABILIDADES DO FISCAL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	Na </a:t>
            </a:r>
            <a:r>
              <a:rPr lang="pt-BR" sz="2000" dirty="0">
                <a:solidFill>
                  <a:schemeClr val="tx1"/>
                </a:solidFill>
              </a:rPr>
              <a:t>Lei nº 14.133/2021, essa designação </a:t>
            </a:r>
            <a:r>
              <a:rPr lang="pt-BR" sz="2000" b="1" dirty="0">
                <a:solidFill>
                  <a:schemeClr val="tx1"/>
                </a:solidFill>
              </a:rPr>
              <a:t>não é opcional</a:t>
            </a:r>
            <a:r>
              <a:rPr lang="pt-BR" sz="2000" dirty="0">
                <a:solidFill>
                  <a:schemeClr val="tx1"/>
                </a:solidFill>
              </a:rPr>
              <a:t>. O art. 117 determina expressamente que todo contrato administrativo deve ter um ou mais fiscais formalmente nomeados por portaria ou ato equivalente, com ciência expressa do designado sobre suas atribuições e responsabilidades.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79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RESPONSABILIDADES DO FISCAL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	A </a:t>
            </a:r>
            <a:r>
              <a:rPr lang="pt-BR" sz="2000" dirty="0">
                <a:solidFill>
                  <a:schemeClr val="tx1"/>
                </a:solidFill>
              </a:rPr>
              <a:t>ausência de fiscal nomeado é irregularidade que o TCU aponta sistematicamente em auditorias — e pode ser usada pelo contratado como argumento de defesa em processos sancionatórios, pois a falta de fiscalização regular compromete a validade de imputações de inadimplemento.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4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RESPONSABILIDADE ADMINISTRATIVA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	O </a:t>
            </a:r>
            <a:r>
              <a:rPr lang="pt-BR" sz="2000" dirty="0">
                <a:solidFill>
                  <a:schemeClr val="tx1"/>
                </a:solidFill>
              </a:rPr>
              <a:t>fiscal responde administrativamente pelos danos ao erário que decorram de sua omissão ou negligência: pagamento de serviços não executados cujo atesto ele assinou sem verificação, aceitação de materiais em desconformidade com as especificações, e silêncio sobre ocorrências que permitiram ao contratado perpetuar inadimplementos sem consequências. A apuração ocorre por </a:t>
            </a:r>
            <a:r>
              <a:rPr lang="pt-BR" sz="2000" b="1" dirty="0">
                <a:solidFill>
                  <a:schemeClr val="tx1"/>
                </a:solidFill>
              </a:rPr>
              <a:t>processo administrativo disciplinar</a:t>
            </a:r>
            <a:r>
              <a:rPr lang="pt-BR" sz="2000" dirty="0">
                <a:solidFill>
                  <a:schemeClr val="tx1"/>
                </a:solidFill>
              </a:rPr>
              <a:t>, com garantia de contraditório e ampla defesa.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35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RESPONSABILIDADE </a:t>
            </a:r>
            <a:r>
              <a:rPr lang="pt-BR" b="1" dirty="0" smtClean="0">
                <a:solidFill>
                  <a:schemeClr val="tx1"/>
                </a:solidFill>
              </a:rPr>
              <a:t>CIVIL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	O </a:t>
            </a:r>
            <a:r>
              <a:rPr lang="pt-BR" sz="2000" dirty="0">
                <a:solidFill>
                  <a:schemeClr val="tx1"/>
                </a:solidFill>
              </a:rPr>
              <a:t>servidor que causou dano ao patrimônio público por negligência ou imprudência no exercício da função de fiscal </a:t>
            </a:r>
            <a:r>
              <a:rPr lang="pt-BR" sz="2000" b="1" dirty="0">
                <a:solidFill>
                  <a:schemeClr val="tx1"/>
                </a:solidFill>
              </a:rPr>
              <a:t>responde pessoalmente pelo ressarcimento</a:t>
            </a:r>
            <a:r>
              <a:rPr lang="pt-BR" sz="2000" dirty="0">
                <a:solidFill>
                  <a:schemeClr val="tx1"/>
                </a:solidFill>
              </a:rPr>
              <a:t>. O Tribunal de Contas da União, no exercício do controle externo, pode determinar o ressarcimento ao erário pelo responsável identificado — inclusive o fiscal — por meio de processo de tomada de contas especial.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32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RESPONSABILIDADE </a:t>
            </a:r>
            <a:r>
              <a:rPr lang="pt-BR" b="1" dirty="0" smtClean="0">
                <a:solidFill>
                  <a:schemeClr val="tx1"/>
                </a:solidFill>
              </a:rPr>
              <a:t>PENAL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	Situações </a:t>
            </a:r>
            <a:r>
              <a:rPr lang="pt-BR" sz="2000" dirty="0">
                <a:solidFill>
                  <a:schemeClr val="tx1"/>
                </a:solidFill>
              </a:rPr>
              <a:t>em que a conduta não é apenas negligente, mas dolosa: conluio com o contratado para atestar serviços não executados, falsidade ideológica nos registros, participação em esquemas de superfaturamento. A Lei nº 14.133/2021 introduziu novos tipos penais nos </a:t>
            </a:r>
            <a:r>
              <a:rPr lang="pt-BR" sz="2000" dirty="0" err="1">
                <a:solidFill>
                  <a:schemeClr val="tx1"/>
                </a:solidFill>
              </a:rPr>
              <a:t>arts</a:t>
            </a:r>
            <a:r>
              <a:rPr lang="pt-BR" sz="2000" dirty="0">
                <a:solidFill>
                  <a:schemeClr val="tx1"/>
                </a:solidFill>
              </a:rPr>
              <a:t>. 337-E e seguintes, com penas que podem chegar a </a:t>
            </a:r>
            <a:r>
              <a:rPr lang="pt-BR" sz="2000" b="1" dirty="0">
                <a:solidFill>
                  <a:schemeClr val="tx1"/>
                </a:solidFill>
              </a:rPr>
              <a:t>8 anos de reclusão</a:t>
            </a:r>
            <a:r>
              <a:rPr lang="pt-BR" sz="2000" dirty="0">
                <a:solidFill>
                  <a:schemeClr val="tx1"/>
                </a:solidFill>
              </a:rPr>
              <a:t> em casos graves.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97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ATENÇÃO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endParaRPr lang="pt-BR" sz="2000" b="1" dirty="0" smtClean="0">
              <a:solidFill>
                <a:schemeClr val="tx1"/>
              </a:solidFill>
            </a:endParaRPr>
          </a:p>
          <a:p>
            <a:pPr marL="114300" indent="0" algn="just">
              <a:lnSpc>
                <a:spcPct val="150000"/>
              </a:lnSpc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	A </a:t>
            </a:r>
            <a:r>
              <a:rPr lang="pt-BR" sz="2000" dirty="0">
                <a:solidFill>
                  <a:schemeClr val="tx1"/>
                </a:solidFill>
              </a:rPr>
              <a:t>proteção mais eficaz contra responsabilização é a </a:t>
            </a:r>
            <a:r>
              <a:rPr lang="pt-BR" sz="2000" b="1" dirty="0">
                <a:solidFill>
                  <a:schemeClr val="tx1"/>
                </a:solidFill>
              </a:rPr>
              <a:t>documentação rigorosa de todas as ocorrências</a:t>
            </a:r>
            <a:r>
              <a:rPr lang="pt-BR" sz="2000" dirty="0">
                <a:solidFill>
                  <a:schemeClr val="tx1"/>
                </a:solidFill>
              </a:rPr>
              <a:t> e a designação formal com capacitação adequada. Registrar é proteger.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898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GOVERNANÇA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pt-BR" sz="2400" dirty="0">
                <a:solidFill>
                  <a:schemeClr val="tx1"/>
                </a:solidFill>
                <a:cs typeface="Arial" panose="020B0604020202020204" pitchFamily="34" charset="0"/>
              </a:rPr>
              <a:t>Liderança + estratégia + controle </a:t>
            </a:r>
          </a:p>
          <a:p>
            <a:pPr marL="0" indent="0" algn="ctr">
              <a:lnSpc>
                <a:spcPct val="170000"/>
              </a:lnSpc>
              <a:buNone/>
            </a:pPr>
            <a:endParaRPr lang="pt-BR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pt-BR" sz="2400" dirty="0">
                <a:solidFill>
                  <a:schemeClr val="tx1"/>
                </a:solidFill>
                <a:cs typeface="Arial" panose="020B0604020202020204" pitchFamily="34" charset="0"/>
              </a:rPr>
              <a:t>	Avaliar + direcionar  + monitorar </a:t>
            </a:r>
          </a:p>
          <a:p>
            <a:pPr marL="0" indent="0" algn="ctr">
              <a:lnSpc>
                <a:spcPct val="170000"/>
              </a:lnSpc>
              <a:buNone/>
            </a:pPr>
            <a:endParaRPr lang="pt-BR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pt-BR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objetivos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6" name="Seta: para Baixo 1">
            <a:extLst>
              <a:ext uri="{FF2B5EF4-FFF2-40B4-BE49-F238E27FC236}">
                <a16:creationId xmlns="" xmlns:a16="http://schemas.microsoft.com/office/drawing/2014/main" id="{7546275F-CEDC-D5ED-51FB-D8223F8A62E1}"/>
              </a:ext>
            </a:extLst>
          </p:cNvPr>
          <p:cNvSpPr/>
          <p:nvPr/>
        </p:nvSpPr>
        <p:spPr>
          <a:xfrm>
            <a:off x="4467350" y="1829722"/>
            <a:ext cx="406400" cy="9017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Baixo 1">
            <a:extLst>
              <a:ext uri="{FF2B5EF4-FFF2-40B4-BE49-F238E27FC236}">
                <a16:creationId xmlns="" xmlns:a16="http://schemas.microsoft.com/office/drawing/2014/main" id="{7546275F-CEDC-D5ED-51FB-D8223F8A62E1}"/>
              </a:ext>
            </a:extLst>
          </p:cNvPr>
          <p:cNvSpPr/>
          <p:nvPr/>
        </p:nvSpPr>
        <p:spPr>
          <a:xfrm>
            <a:off x="4467350" y="3080198"/>
            <a:ext cx="406400" cy="9017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4017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ACÓRDÃO 722/24 – TCE-PR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0" y="1045675"/>
            <a:ext cx="8520600" cy="35232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efetivos em áreas técnicas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“abster-se de designar servidores que não sejam titulares de cargos de provimento efetivo para a fiscalização técnica (relativa ao objeto) de contratos”.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“incluir no arcabouço legislativo municipal previsão de obrigatoriedade de fiscalização técnica dos contratos administrativos recair sobre servidor titular de cargo efetivo”</a:t>
            </a:r>
          </a:p>
          <a:p>
            <a:pPr marL="114300" indent="0" algn="just"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0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ACÓRDÃO 722/24 – TCE-PR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segregação de funções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“abster-se de atribuir para um mesmo servidor, quando tenha atuado isoladamente em atividades de planejamento de contratações, as atividades de gestão de contrato, assim como atividades relacionadas à execução de despesa de um mesmo contrato”</a:t>
            </a:r>
          </a:p>
          <a:p>
            <a:pPr marL="114300" indent="0" algn="just"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29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ACÓRDÃO 722/24 – TCE-PR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segregação de funções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“incluir no arcabouço legislativo municipal previsão de segregação de funções entre licitação, gestão contratual e pagamento”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	</a:t>
            </a:r>
            <a:r>
              <a:rPr lang="pt-BR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“incluir no arcabouço legislativo municipal previsão normativa para segregação de função de fiscalização técnica e fiscalização administrativa em contratos com dedicação exclusiva de mão de obra”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17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ACÓRDÃO 722/24 – TCE-PR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legislações proibitivas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“incluir no arcabouço legislativo municipal previsão de vedações ao Município em suas relações contratuais”</a:t>
            </a:r>
          </a:p>
          <a:p>
            <a:pPr marL="114300" indent="0"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756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ACÓRDÃO 722/24 – TCE-PR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recebimento de bens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“incluir no arcabouço legislativo municipal previsão normativa para obrigatoriedade de recebimento de bens e serviços por comissão de recebimento, bem como implementar tal prática nas contratações municipais”</a:t>
            </a:r>
          </a:p>
          <a:p>
            <a:pPr marL="114300" indent="0" algn="just"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798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ACÓRDÃO 722/24 – TCE-PR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capacidade técnica dos fiscais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“abster-se de designar como fiscal de contrato servidor que não tenha conhecimento técnico para acompanhar a execução do objeto”</a:t>
            </a:r>
          </a:p>
          <a:p>
            <a:pPr marL="114300" indent="0"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57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ACÓRDÃO 722/24 – TCE-PR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f) preparação de novos servidores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“capacitar servidores a fim de que possam exercer as atividades de gestores e fiscais de contratos previstas nos artigos 18 e 19 do Decreto Municipal nº 29.2032023, para que aqueles já exerçam a função possam ter conhecimento sobre suas atribuições, assim como capacitar novos servidores, evitando o excesso de atividade dos atuais”</a:t>
            </a:r>
          </a:p>
          <a:p>
            <a:pPr marL="114300" indent="0"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359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ACÓRDÃO 722/24 – TCE-PR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g) falta de minutas e modelos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“regulamentar os procedimentos de fiscalização, incluindo modelos de </a:t>
            </a:r>
            <a:r>
              <a:rPr lang="pt-BR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checklists</a:t>
            </a:r>
            <a:r>
              <a:rPr lang="pt-BR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relatórios e outros instrumentos que devem ser utilizados pelos fiscais para registrar o recebimento provisório e definitivo dos objetos contratados, atendendo aos requisitos estabelecidos, visando padronizar as rotinas de aceite”</a:t>
            </a:r>
          </a:p>
          <a:p>
            <a:pPr marL="114300" indent="0"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1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GOVERNANÇA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i="1" dirty="0">
                <a:solidFill>
                  <a:schemeClr val="tx1"/>
                </a:solidFill>
                <a:cs typeface="Arial" panose="020B0604020202020204" pitchFamily="34" charset="0"/>
              </a:rPr>
              <a:t>Art. 11, Parágrafo único. A </a:t>
            </a:r>
            <a:r>
              <a:rPr lang="pt-BR" b="1" i="1" dirty="0">
                <a:solidFill>
                  <a:schemeClr val="tx1"/>
                </a:solidFill>
                <a:cs typeface="Arial" panose="020B0604020202020204" pitchFamily="34" charset="0"/>
              </a:rPr>
              <a:t>alta administração do órgão ou entidade</a:t>
            </a:r>
            <a:r>
              <a:rPr lang="pt-BR" i="1" dirty="0">
                <a:solidFill>
                  <a:schemeClr val="tx1"/>
                </a:solidFill>
                <a:cs typeface="Arial" panose="020B0604020202020204" pitchFamily="34" charset="0"/>
              </a:rPr>
              <a:t> é responsável pela governança das contratações e deve </a:t>
            </a:r>
            <a:r>
              <a:rPr lang="pt-BR" b="1" i="1" dirty="0">
                <a:solidFill>
                  <a:schemeClr val="tx1"/>
                </a:solidFill>
                <a:cs typeface="Arial" panose="020B0604020202020204" pitchFamily="34" charset="0"/>
              </a:rPr>
              <a:t>implementar processos e estruturas</a:t>
            </a:r>
            <a:r>
              <a:rPr lang="pt-BR" i="1" dirty="0">
                <a:solidFill>
                  <a:schemeClr val="tx1"/>
                </a:solidFill>
                <a:cs typeface="Arial" panose="020B0604020202020204" pitchFamily="34" charset="0"/>
              </a:rPr>
              <a:t>, inclusive de gestão de riscos e controles internos, para avaliar, direcionar e </a:t>
            </a:r>
            <a:r>
              <a:rPr lang="pt-BR" b="1" i="1" dirty="0">
                <a:solidFill>
                  <a:schemeClr val="tx1"/>
                </a:solidFill>
                <a:cs typeface="Arial" panose="020B0604020202020204" pitchFamily="34" charset="0"/>
              </a:rPr>
              <a:t>monitorar os processos licitatórios e os respectivos contratos</a:t>
            </a:r>
            <a:r>
              <a:rPr lang="pt-BR" i="1" dirty="0">
                <a:solidFill>
                  <a:schemeClr val="tx1"/>
                </a:solidFill>
                <a:cs typeface="Arial" panose="020B0604020202020204" pitchFamily="34" charset="0"/>
              </a:rPr>
              <a:t>, com o intuito de alcançar os objetivos estabelecidos no caput deste artigo, </a:t>
            </a:r>
            <a:r>
              <a:rPr lang="pt-BR" b="1" i="1" dirty="0">
                <a:solidFill>
                  <a:schemeClr val="tx1"/>
                </a:solidFill>
                <a:cs typeface="Arial" panose="020B0604020202020204" pitchFamily="34" charset="0"/>
              </a:rPr>
              <a:t>promover um ambiente íntegro e confiável</a:t>
            </a:r>
            <a:r>
              <a:rPr lang="pt-BR" i="1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pt-BR" b="1" i="1" dirty="0">
                <a:solidFill>
                  <a:schemeClr val="tx1"/>
                </a:solidFill>
                <a:cs typeface="Arial" panose="020B0604020202020204" pitchFamily="34" charset="0"/>
              </a:rPr>
              <a:t>assegurar o alinhamento</a:t>
            </a:r>
            <a:r>
              <a:rPr lang="pt-BR" i="1" dirty="0">
                <a:solidFill>
                  <a:schemeClr val="tx1"/>
                </a:solidFill>
                <a:cs typeface="Arial" panose="020B0604020202020204" pitchFamily="34" charset="0"/>
              </a:rPr>
              <a:t> das contratações ao planejamento estratégico e às leis orçamentárias e </a:t>
            </a:r>
            <a:r>
              <a:rPr lang="pt-BR" b="1" i="1" dirty="0">
                <a:solidFill>
                  <a:schemeClr val="tx1"/>
                </a:solidFill>
                <a:cs typeface="Arial" panose="020B0604020202020204" pitchFamily="34" charset="0"/>
              </a:rPr>
              <a:t>promover </a:t>
            </a:r>
            <a:r>
              <a:rPr lang="pt-BR" i="1" dirty="0">
                <a:solidFill>
                  <a:schemeClr val="tx1"/>
                </a:solidFill>
                <a:cs typeface="Arial" panose="020B0604020202020204" pitchFamily="34" charset="0"/>
              </a:rPr>
              <a:t>eficiência, efetividade e eficácia em suas contratações.</a:t>
            </a:r>
            <a:endParaRPr lang="pt-BR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31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GESTÃO POR COMPETÊNCIA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i="1" dirty="0">
                <a:solidFill>
                  <a:srgbClr val="000000"/>
                </a:solidFill>
              </a:rPr>
              <a:t>Art. 7º Caberá à autoridade máxima do órgão ou da entidade, ou a quem as normas de organização administrativa indicarem, </a:t>
            </a:r>
            <a:r>
              <a:rPr lang="pt-BR" sz="2000" b="1" i="1" dirty="0">
                <a:solidFill>
                  <a:srgbClr val="000000"/>
                </a:solidFill>
              </a:rPr>
              <a:t>promover gestão por competências </a:t>
            </a:r>
            <a:r>
              <a:rPr lang="pt-BR" sz="2000" i="1" dirty="0">
                <a:solidFill>
                  <a:srgbClr val="000000"/>
                </a:solidFill>
              </a:rPr>
              <a:t>e designar agentes públicos para o desempenho das funções essenciais à execução desta Lei que preencham os seguintes requisitos: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000" i="1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i="1" dirty="0">
                <a:solidFill>
                  <a:srgbClr val="000000"/>
                </a:solidFill>
              </a:rPr>
              <a:t>	*equilíbrio entre capacidade profissional, necessidades e objetivos</a:t>
            </a:r>
          </a:p>
          <a:p>
            <a:pPr marL="0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587056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GESTÃO POR COMPETÊNCIA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Critério de escolha dos Agentes Licitadores: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Em atendimento ao art. 7º da Lei 14.133/21 – todos os envolvidos deverão demostrar: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a) Conhecimentos na área de Compras Públicas (preparação técnica);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b) Não ser parentes entre si até terceiro grau (nepotismo);</a:t>
            </a:r>
            <a:endParaRPr lang="pt-BR" sz="2000" b="1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89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GESTÃO POR COMPETÊNCIA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c) Não atuar em tarefas que sejam suscetíveis a riscos (segregação de função);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d) Aptidão para o aprendizado (Gestão por Competência);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e) Ser Servidor efetivo (art. 8º, caput – art. 32, §1º, XI – art. 37, §1º,I – art. 73).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Atribui ao gestor a responsabilidade de preparar servidores e empregados públicos para a fiscalização dos contratos administrativos. (artigo 18, § 1°, inciso X).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172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SEGREGAÇÃO DE FUNÇÕES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PRINCÍPIO: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 NLL condiciona a aplicação desse princípio nos atos licitatórios e na gestão e fiscalização de contratos - </a:t>
            </a:r>
            <a:r>
              <a:rPr lang="pt-BR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caput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art. 5º;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i="1" dirty="0">
                <a:solidFill>
                  <a:schemeClr val="tx1"/>
                </a:solidFill>
              </a:rPr>
              <a:t>	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designação para não acumular atividades suscetíveis à risco §1º do art. 7º; (observar a segregação de funções).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34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50800" y="472975"/>
            <a:ext cx="80331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GESTOR 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1700" y="1045675"/>
            <a:ext cx="8520600" cy="331295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GESTOR: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O gestor do contrato é o representante da administração pública responsável por gerenciar o contrato em nome do órgão ou entidade contratante.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Garantir que as obrigações contratuais sejam cumpridas segundo os termos estabelecidos, conforme as condições pactuadas, analisando e autorizando os pagamentos devidos, conhecendo detalhado do contrato, das cláusulas, prazos, obrigações e responsabilidades. 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*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Geral</a:t>
            </a:r>
          </a:p>
          <a:p>
            <a:pPr marL="11430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4482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352</Words>
  <Application>Microsoft Office PowerPoint</Application>
  <PresentationFormat>Apresentação na tela (16:9)</PresentationFormat>
  <Paragraphs>164</Paragraphs>
  <Slides>37</Slides>
  <Notes>37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0" baseType="lpstr">
      <vt:lpstr>Arial</vt:lpstr>
      <vt:lpstr>Times New Roman</vt:lpstr>
      <vt:lpstr>Simple Light</vt:lpstr>
      <vt:lpstr>Apresentação do PowerPoint</vt:lpstr>
      <vt:lpstr>Apresentação do PowerPoint</vt:lpstr>
      <vt:lpstr>GOVERNANÇA</vt:lpstr>
      <vt:lpstr>GOVERNANÇA</vt:lpstr>
      <vt:lpstr>GESTÃO POR COMPETÊNCIA</vt:lpstr>
      <vt:lpstr>GESTÃO POR COMPETÊNCIA</vt:lpstr>
      <vt:lpstr>GESTÃO POR COMPETÊNCIA</vt:lpstr>
      <vt:lpstr>SEGREGAÇÃO DE FUNÇÕES</vt:lpstr>
      <vt:lpstr> GESTOR </vt:lpstr>
      <vt:lpstr>GESTOR</vt:lpstr>
      <vt:lpstr>GESTOR</vt:lpstr>
      <vt:lpstr>GESTOR</vt:lpstr>
      <vt:lpstr>GESTOR</vt:lpstr>
      <vt:lpstr>GESTOR</vt:lpstr>
      <vt:lpstr>FISCAL</vt:lpstr>
      <vt:lpstr>FISCAL</vt:lpstr>
      <vt:lpstr>FISCAL</vt:lpstr>
      <vt:lpstr>FISCAL</vt:lpstr>
      <vt:lpstr>FISCAL</vt:lpstr>
      <vt:lpstr>FISCAL</vt:lpstr>
      <vt:lpstr>GESTOR E FISCAL</vt:lpstr>
      <vt:lpstr>GESTOR E FISCAL</vt:lpstr>
      <vt:lpstr>GESTOR E FISCAL</vt:lpstr>
      <vt:lpstr>RESPONSABILIDADES DO FISCAL</vt:lpstr>
      <vt:lpstr>RESPONSABILIDADES DO FISCAL</vt:lpstr>
      <vt:lpstr>RESPONSABILIDADE ADMINISTRATIVA</vt:lpstr>
      <vt:lpstr>RESPONSABILIDADE CIVIL</vt:lpstr>
      <vt:lpstr>RESPONSABILIDADE PENAL</vt:lpstr>
      <vt:lpstr>ATENÇÃO</vt:lpstr>
      <vt:lpstr>ACÓRDÃO 722/24 – TCE-PR</vt:lpstr>
      <vt:lpstr>ACÓRDÃO 722/24 – TCE-PR</vt:lpstr>
      <vt:lpstr>ACÓRDÃO 722/24 – TCE-PR</vt:lpstr>
      <vt:lpstr>ACÓRDÃO 722/24 – TCE-PR</vt:lpstr>
      <vt:lpstr>ACÓRDÃO 722/24 – TCE-PR</vt:lpstr>
      <vt:lpstr>ACÓRDÃO 722/24 – TCE-PR</vt:lpstr>
      <vt:lpstr>ACÓRDÃO 722/24 – TCE-PR</vt:lpstr>
      <vt:lpstr>ACÓRDÃO 722/24 – TCE-PR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11</cp:revision>
  <dcterms:modified xsi:type="dcterms:W3CDTF">2026-06-15T18:15:24Z</dcterms:modified>
</cp:coreProperties>
</file>